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 Light"/>
      <p:regular r:id="rId28"/>
      <p:bold r:id="rId29"/>
      <p:italic r:id="rId30"/>
      <p:boldItalic r:id="rId31"/>
    </p:embeddedFont>
    <p:embeddedFont>
      <p:font typeface="Source Code Pro"/>
      <p:regular r:id="rId32"/>
      <p:bold r:id="rId33"/>
      <p:italic r:id="rId34"/>
      <p:bold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Ligh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Light-boldItalic.fntdata"/><Relationship Id="rId30" Type="http://schemas.openxmlformats.org/officeDocument/2006/relationships/font" Target="fonts/MerriweatherLight-italic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9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651529157_0_1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65152915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79b01ae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79b01ae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651529157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65152915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79b01ae46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79b01ae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651529157_0_2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65152915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651529157_0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65152915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51529157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5152915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651529157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65152915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651529157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65152915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651529157_0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65152915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651529157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65152915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owardsdatascience.com/introduction-to-convolutional-neural-network-cnn-de73f69c5b83" TargetMode="External"/><Relationship Id="rId4" Type="http://schemas.openxmlformats.org/officeDocument/2006/relationships/hyperlink" Target="https://www.investopedia.com/terms/n/neuralnetwork.asp" TargetMode="External"/><Relationship Id="rId5" Type="http://schemas.openxmlformats.org/officeDocument/2006/relationships/hyperlink" Target="https://www.analyticsvidhya.com/blog/2021/06/image-classification-using-convolutional-neural-network-with-pyth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sachinpatel21/az-handwritten-alphabets-in-csv-format?resource=download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Handwritten Character Recognition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493725"/>
            <a:ext cx="49164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 Deep Learning Model by: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25798" l="11495" r="10780" t="22676"/>
          <a:stretch/>
        </p:blipFill>
        <p:spPr>
          <a:xfrm>
            <a:off x="4955838" y="2217749"/>
            <a:ext cx="1828800" cy="18288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400" y="2217751"/>
            <a:ext cx="1828800" cy="18288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92575" y="4213750"/>
            <a:ext cx="15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John Fortucci</a:t>
            </a:r>
            <a:endParaRPr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369525" y="421375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Alejandra Lee</a:t>
            </a:r>
            <a:endParaRPr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759400" y="421375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Yann Muszynski</a:t>
            </a:r>
            <a:endParaRPr>
              <a:solidFill>
                <a:schemeClr val="lt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5">
            <a:alphaModFix/>
          </a:blip>
          <a:srcRect b="0" l="21875" r="21875" t="0"/>
          <a:stretch/>
        </p:blipFill>
        <p:spPr>
          <a:xfrm>
            <a:off x="614300" y="2256176"/>
            <a:ext cx="1828800" cy="18288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297650" y="371325"/>
            <a:ext cx="8065200" cy="43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Splitting the Data </a:t>
            </a:r>
            <a:endParaRPr sz="2600"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25" y="1200251"/>
            <a:ext cx="7809800" cy="35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59325" y="500925"/>
            <a:ext cx="43947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Model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644675" y="348525"/>
            <a:ext cx="4166400" cy="4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Background Considerations</a:t>
            </a:r>
            <a:endParaRPr b="1" sz="15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At its core, an image is a 2D array of pixels. Therefore, any image should be able to be classified based on its features (pixels).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Why did we select a CNN model?</a:t>
            </a:r>
            <a:endParaRPr b="1" sz="15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Convolutional Neural Network models are specifically designed for processing image data (pixels). They are widely used for image processing and recognition.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What is a CNN?</a:t>
            </a:r>
            <a:endParaRPr b="1" sz="15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CNN is a combination of Convolutional Layers and Neural Network. It consists of: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An Input Layer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Convolutional Layers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Pooling Layers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Dense Layers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25" y="2389150"/>
            <a:ext cx="3846699" cy="2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4473250" y="0"/>
            <a:ext cx="4670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4294967295" type="title"/>
          </p:nvPr>
        </p:nvSpPr>
        <p:spPr>
          <a:xfrm>
            <a:off x="107350" y="573775"/>
            <a:ext cx="43659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How does our CNN model work?</a:t>
            </a:r>
            <a:endParaRPr sz="1940"/>
          </a:p>
        </p:txBody>
      </p:sp>
      <p:sp>
        <p:nvSpPr>
          <p:cNvPr id="150" name="Google Shape;150;p24"/>
          <p:cNvSpPr txBox="1"/>
          <p:nvPr>
            <p:ph idx="4294967295" type="body"/>
          </p:nvPr>
        </p:nvSpPr>
        <p:spPr>
          <a:xfrm>
            <a:off x="4674000" y="282375"/>
            <a:ext cx="4269300" cy="46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1: Feed the input layer of the neural network an array with pixels of the handwritten character</a:t>
            </a:r>
            <a:endParaRPr i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2: Use convolutional layers to extract  image features and return them in the form of a matrix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ReLu activation function is applicad after every convolution to transform the output values between the range 0 and 1. </a:t>
            </a:r>
            <a:endParaRPr i="1" sz="12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3: Use a Pooling Layer to reduce  the size of the matrix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This  helps the model to deal with overfitting by providing an abstract representation and also reduces the computational cost. </a:t>
            </a:r>
            <a:endParaRPr i="1" sz="12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4: Flatten the data to convert a 2D  matrix into a vector 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After the convolution and pooling layers, the data is flattened into a feedforward neural network which is also called a Multi-Layer Perceptron. </a:t>
            </a:r>
            <a:endParaRPr i="1" sz="12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5: Feed the flattened data into the Dense Layer to classify the image based on the output from the </a:t>
            </a: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layers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dense layer is a neural network layer that receives input from all  neurons of its previous layer. Our model uses the relu activation function for 2 dense layers and softmax activation function for the output layer.</a:t>
            </a:r>
            <a:endParaRPr i="1" sz="12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0" y="1523038"/>
            <a:ext cx="4365900" cy="209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297650" y="-196925"/>
            <a:ext cx="3706500" cy="43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Model Choice</a:t>
            </a:r>
            <a:endParaRPr sz="2600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625" y="808123"/>
            <a:ext cx="7531749" cy="40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297650" y="295125"/>
            <a:ext cx="3706500" cy="43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Limitations and Benefits of the Model</a:t>
            </a:r>
            <a:endParaRPr sz="2600"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4644675" y="348525"/>
            <a:ext cx="4166400" cy="4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endParaRPr b="1" sz="15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Hard to classify images with different positions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Hard to classify images with different backgrounds or under different lighting conditions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CNN is slow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 large dataset is needed to train the neural network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1" sz="150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Automatically detects the important features without any human supervision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Arial"/>
              <a:buAutoNum type="arabicPeriod"/>
            </a:pPr>
            <a:r>
              <a:rPr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Fast to implement and relatively easy to understand</a:t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675" y="798600"/>
            <a:ext cx="81435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Tools used to create the dashboard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Interactive elements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Our final dashboard</a:t>
            </a:r>
            <a:endParaRPr i="1" sz="2100"/>
          </a:p>
        </p:txBody>
      </p:sp>
      <p:cxnSp>
        <p:nvCxnSpPr>
          <p:cNvPr id="169" name="Google Shape;169;p27"/>
          <p:cNvCxnSpPr/>
          <p:nvPr/>
        </p:nvCxnSpPr>
        <p:spPr>
          <a:xfrm>
            <a:off x="394575" y="2077225"/>
            <a:ext cx="5369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25475" y="16517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to Create the Dashboard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134300" y="1477250"/>
            <a:ext cx="33186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HTML, CSS and </a:t>
            </a:r>
            <a:r>
              <a:rPr lang="en" sz="1600">
                <a:solidFill>
                  <a:schemeClr val="lt1"/>
                </a:solidFill>
              </a:rPr>
              <a:t>Javascript</a:t>
            </a:r>
            <a:r>
              <a:rPr lang="en" sz="1600">
                <a:solidFill>
                  <a:schemeClr val="lt1"/>
                </a:solidFill>
              </a:rPr>
              <a:t> - Used to build a simple user friendly website with a </a:t>
            </a:r>
            <a:r>
              <a:rPr lang="en" sz="1600">
                <a:solidFill>
                  <a:schemeClr val="lt1"/>
                </a:solidFill>
              </a:rPr>
              <a:t>login</a:t>
            </a:r>
            <a:r>
              <a:rPr lang="en" sz="1600">
                <a:solidFill>
                  <a:schemeClr val="lt1"/>
                </a:solidFill>
              </a:rPr>
              <a:t> function for the user.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Canvas API -  provides a means for drawing graphics via JavaScript and the HTML &lt;canvas&gt; element.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Free Bootstrap Template - Free to use </a:t>
            </a:r>
            <a:r>
              <a:rPr lang="en" sz="1600">
                <a:solidFill>
                  <a:schemeClr val="lt1"/>
                </a:solidFill>
              </a:rPr>
              <a:t>bootstrap</a:t>
            </a:r>
            <a:r>
              <a:rPr lang="en" sz="1600">
                <a:solidFill>
                  <a:schemeClr val="lt1"/>
                </a:solidFill>
              </a:rPr>
              <a:t> template for styling.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descr="Open Chromebook laptop computer"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400" y="999550"/>
            <a:ext cx="4102749" cy="22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0" y="84037"/>
            <a:ext cx="4501454" cy="24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529" y="152400"/>
            <a:ext cx="4246071" cy="226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9675" y="2669387"/>
            <a:ext cx="4412499" cy="234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190" name="Google Shape;190;p30"/>
          <p:cNvSpPr txBox="1"/>
          <p:nvPr>
            <p:ph idx="2" type="body"/>
          </p:nvPr>
        </p:nvSpPr>
        <p:spPr>
          <a:xfrm>
            <a:off x="4906100" y="768750"/>
            <a:ext cx="39291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Introduction to Convolutional Neural Network (CNN) using Tensorflow | by Govinda Dumane | Towards Data Science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Neural Network Definition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Image Classification using Convolutional Neural Network with Python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our Project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Why image recognition?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The source data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Questions to answer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Data exploration &amp; analysis </a:t>
            </a:r>
            <a:endParaRPr i="1" sz="2100"/>
          </a:p>
        </p:txBody>
      </p:sp>
      <p:cxnSp>
        <p:nvCxnSpPr>
          <p:cNvPr id="77" name="Google Shape;77;p14"/>
          <p:cNvCxnSpPr/>
          <p:nvPr/>
        </p:nvCxnSpPr>
        <p:spPr>
          <a:xfrm>
            <a:off x="422750" y="1837675"/>
            <a:ext cx="5369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Image Recognition?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decided to create a Handwritten Character Recognition application as it involves challenging 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ourselves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apply our knowledge of deep learning, JavaScript, HTML, and CSS. Additionally, image recognition technology is increasingly relevant in 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today's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environment.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It's relevant</a:t>
            </a:r>
            <a:endParaRPr b="1" sz="165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recognition technology has many applications, including labeling content of images with meta-tags, guiding autonomous robots or self-driving cars, and performing image content search.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involves deep learning</a:t>
            </a:r>
            <a:endParaRPr b="1" sz="165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create an image recognition application, a Convolutional Neural Network (CNN) model, supported by tensorflow and keras, is typically used to recognize characters.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36750" y="347400"/>
            <a:ext cx="37065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Source Data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83700" y="1240875"/>
            <a:ext cx="36126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dataset was obtained from </a:t>
            </a:r>
            <a:r>
              <a:rPr lang="en" sz="1400">
                <a:solidFill>
                  <a:schemeClr val="accent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</a:t>
            </a:r>
            <a:r>
              <a:rPr lang="en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It contains 26 folders (A-Z) containing handwritten images in size 28x28 pixels, each alphabet in the image is centre fitted to 20x20 pixel box.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Each image is stored as Gray-level.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0" y="0"/>
            <a:ext cx="49176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Answer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Can our model accurately recognize handwritten </a:t>
            </a:r>
            <a:r>
              <a:rPr lang="en" sz="2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characters</a:t>
            </a:r>
            <a:r>
              <a:rPr lang="en" sz="2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 </a:t>
            </a:r>
            <a:endParaRPr sz="2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&amp; Analysis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looked for datasets containing pixel data for handwritten characters to train the model. 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Handwritten characters searched were color black with white background.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our research, we understood that we would need a significant amount of images to create a model with a high level of accuracy.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675" y="798600"/>
            <a:ext cx="81435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Preliminary data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Feature engineering, selection, and decision making process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Splitting the data into training and testing sets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Explaining the model choice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i="1" lang="en" sz="2100"/>
              <a:t>Limitations &amp; benefits of the model</a:t>
            </a:r>
            <a:endParaRPr i="1" sz="2100"/>
          </a:p>
        </p:txBody>
      </p:sp>
      <p:cxnSp>
        <p:nvCxnSpPr>
          <p:cNvPr id="116" name="Google Shape;116;p19"/>
          <p:cNvCxnSpPr/>
          <p:nvPr/>
        </p:nvCxnSpPr>
        <p:spPr>
          <a:xfrm flipH="1" rot="10800000">
            <a:off x="436850" y="1775600"/>
            <a:ext cx="6862800" cy="5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513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4451325" y="0"/>
            <a:ext cx="47562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4893625" y="1951275"/>
            <a:ext cx="3804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 the csv file, images are present in 784 columns of pixel data.  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 can reshape the image data to 28 x 28 pixels using numpy to display in the form of an image.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Once an  image is reshaped, we can display it in a window using cv2.imshow() 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 can also use matplotlib to display the image in jupyter notebook.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49428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Data Preprocessing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297650" y="295125"/>
            <a:ext cx="3706500" cy="43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Preliminary Feature Engineering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Feature Selection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Decision Making Process</a:t>
            </a:r>
            <a:endParaRPr sz="2600"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F"/>
                </a:solidFill>
              </a:rPr>
              <a:t>The goal of our model is to recognize handwritten characters. </a:t>
            </a:r>
            <a:endParaRPr>
              <a:solidFill>
                <a:srgbClr val="24292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F"/>
                </a:solidFill>
              </a:rPr>
              <a:t>The dataset used to train the model is a collection of images displaying handwritten characters. </a:t>
            </a:r>
            <a:endParaRPr>
              <a:solidFill>
                <a:srgbClr val="24292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F"/>
                </a:solidFill>
              </a:rPr>
              <a:t>As such, we didn’t really </a:t>
            </a:r>
            <a:r>
              <a:rPr lang="en">
                <a:solidFill>
                  <a:srgbClr val="24292F"/>
                </a:solidFill>
              </a:rPr>
              <a:t>have</a:t>
            </a:r>
            <a:r>
              <a:rPr lang="en">
                <a:solidFill>
                  <a:srgbClr val="24292F"/>
                </a:solidFill>
              </a:rPr>
              <a:t> to select “features” or “columns” from the dataset to train the model (as we would if we were </a:t>
            </a:r>
            <a:r>
              <a:rPr lang="en">
                <a:solidFill>
                  <a:srgbClr val="24292F"/>
                </a:solidFill>
              </a:rPr>
              <a:t>predicting</a:t>
            </a:r>
            <a:r>
              <a:rPr lang="en">
                <a:solidFill>
                  <a:srgbClr val="24292F"/>
                </a:solidFill>
              </a:rPr>
              <a:t> for instance house prices and our dataset contained various variables that could potentially predict house prices).</a:t>
            </a:r>
            <a:endParaRPr>
              <a:solidFill>
                <a:srgbClr val="24292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